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2" r:id="rId1"/>
  </p:sldMasterIdLst>
  <p:notesMasterIdLst>
    <p:notesMasterId r:id="rId18"/>
  </p:notesMasterIdLst>
  <p:sldIdLst>
    <p:sldId id="256" r:id="rId2"/>
    <p:sldId id="257" r:id="rId3"/>
    <p:sldId id="269" r:id="rId4"/>
    <p:sldId id="270" r:id="rId5"/>
    <p:sldId id="271" r:id="rId6"/>
    <p:sldId id="272" r:id="rId7"/>
    <p:sldId id="274" r:id="rId8"/>
    <p:sldId id="275" r:id="rId9"/>
    <p:sldId id="276" r:id="rId10"/>
    <p:sldId id="277" r:id="rId11"/>
    <p:sldId id="280" r:id="rId12"/>
    <p:sldId id="291" r:id="rId13"/>
    <p:sldId id="283" r:id="rId14"/>
    <p:sldId id="284" r:id="rId15"/>
    <p:sldId id="285" r:id="rId16"/>
    <p:sldId id="268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0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5411" autoAdjust="0"/>
  </p:normalViewPr>
  <p:slideViewPr>
    <p:cSldViewPr snapToGrid="0">
      <p:cViewPr>
        <p:scale>
          <a:sx n="70" d="100"/>
          <a:sy n="70" d="100"/>
        </p:scale>
        <p:origin x="37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2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Grado</a:t>
            </a:r>
            <a:r>
              <a:rPr lang="en-US" dirty="0"/>
              <a:t> Medio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Estudios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00-415D-84BF-9ABBC81B75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00-415D-84BF-9ABBC81B75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400-415D-84BF-9ABBC81B755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3EC7C38F-6202-4971-BAF1-A8BC5A9B6023}" type="PERCENTAGE">
                      <a:rPr lang="en-US" baseline="0" smtClean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00-415D-84BF-9ABBC81B755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E373F2A-8F8A-4200-B20A-15D28563CD14}" type="PERCENTAGE">
                      <a:rPr lang="en-US" baseline="0" smtClean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400-415D-84BF-9ABBC81B755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271C4BE-94BF-44D5-A073-D60CA8E2AC13}" type="PERCENTAGE">
                      <a:rPr lang="en-US" baseline="0" smtClean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400-415D-84BF-9ABBC81B7558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ESO (LOE)</c:v>
                </c:pt>
                <c:pt idx="1">
                  <c:v>FPB</c:v>
                </c:pt>
                <c:pt idx="2">
                  <c:v>P.ACCESO Y OTRAS VÍAS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70</c:v>
                </c:pt>
                <c:pt idx="1">
                  <c:v>15</c:v>
                </c:pt>
                <c:pt idx="2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400-415D-84BF-9ABBC81B755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469650217566523"/>
          <c:y val="0.3195676244798159"/>
          <c:w val="0.33530349782433477"/>
          <c:h val="0.4831149733160423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rgbClr val="83C0D8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Grado</a:t>
            </a:r>
            <a:r>
              <a:rPr lang="en-US" dirty="0"/>
              <a:t> Superior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Estudios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286-4D10-8146-392C648E42B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286-4D10-8146-392C648E42B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286-4D10-8146-392C648E42BC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3EC7C38F-6202-4971-BAF1-A8BC5A9B6023}" type="PERCENTAGE">
                      <a:rPr lang="en-US" baseline="0" smtClean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86-4D10-8146-392C648E42B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E373F2A-8F8A-4200-B20A-15D28563CD14}" type="PERCENTAGE">
                      <a:rPr lang="en-US" baseline="0" smtClean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86-4D10-8146-392C648E42B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271C4BE-94BF-44D5-A073-D60CA8E2AC13}" type="PERCENTAGE">
                      <a:rPr lang="en-US" baseline="0" smtClean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86-4D10-8146-392C648E42BC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BACHILLER (LOE)</c:v>
                </c:pt>
                <c:pt idx="1">
                  <c:v>TÉCNICO FP</c:v>
                </c:pt>
                <c:pt idx="2">
                  <c:v>P.ACCESO Y OTRAS VÍAS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65</c:v>
                </c:pt>
                <c:pt idx="1">
                  <c:v>20</c:v>
                </c:pt>
                <c:pt idx="2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286-4D10-8146-392C648E42B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469650217566523"/>
          <c:y val="0.30772742429652583"/>
          <c:w val="0.33530349782433477"/>
          <c:h val="0.4791682399216122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rgbClr val="83C0D8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57E580-81B4-4CDC-AB68-0F358782C1CE}" type="doc">
      <dgm:prSet loTypeId="urn:microsoft.com/office/officeart/2005/8/layout/vList6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8035F2B-BEC7-448F-989A-FDEA4B95A173}">
      <dgm:prSet phldrT="[Texto]"/>
      <dgm:spPr/>
      <dgm:t>
        <a:bodyPr/>
        <a:lstStyle/>
        <a:p>
          <a:pPr algn="ctr"/>
          <a:r>
            <a:rPr lang="es-ES" dirty="0"/>
            <a:t>Si en la solicitud aparecen los datos de los estudios o pruebas:</a:t>
          </a:r>
        </a:p>
        <a:p>
          <a:pPr algn="l"/>
          <a:r>
            <a:rPr lang="es-ES" dirty="0"/>
            <a:t>-Que ya has superado</a:t>
          </a:r>
        </a:p>
        <a:p>
          <a:pPr algn="l"/>
          <a:r>
            <a:rPr lang="es-ES" dirty="0"/>
            <a:t>-Que estás matriculado</a:t>
          </a:r>
        </a:p>
      </dgm:t>
    </dgm:pt>
    <dgm:pt modelId="{7834ECF8-2A6D-4FDC-B03A-92974E205D62}" type="parTrans" cxnId="{849FD2CF-71B7-4B63-8050-74235D5DAAAA}">
      <dgm:prSet/>
      <dgm:spPr/>
      <dgm:t>
        <a:bodyPr/>
        <a:lstStyle/>
        <a:p>
          <a:endParaRPr lang="es-ES"/>
        </a:p>
      </dgm:t>
    </dgm:pt>
    <dgm:pt modelId="{03F0A9C1-1684-48A5-86D4-A69543F55AC0}" type="sibTrans" cxnId="{849FD2CF-71B7-4B63-8050-74235D5DAAAA}">
      <dgm:prSet/>
      <dgm:spPr/>
      <dgm:t>
        <a:bodyPr/>
        <a:lstStyle/>
        <a:p>
          <a:endParaRPr lang="es-ES"/>
        </a:p>
      </dgm:t>
    </dgm:pt>
    <dgm:pt modelId="{E7E7D3DB-E1F8-454B-8755-7F736729C227}">
      <dgm:prSet phldrT="[Texto]"/>
      <dgm:spPr/>
      <dgm:t>
        <a:bodyPr/>
        <a:lstStyle/>
        <a:p>
          <a:endParaRPr lang="es-ES" dirty="0"/>
        </a:p>
      </dgm:t>
    </dgm:pt>
    <dgm:pt modelId="{DC6047CE-0D37-45D3-8AEC-4637F0845417}" type="parTrans" cxnId="{5D4CF95D-8734-4AC2-B50B-765708966A19}">
      <dgm:prSet/>
      <dgm:spPr/>
      <dgm:t>
        <a:bodyPr/>
        <a:lstStyle/>
        <a:p>
          <a:endParaRPr lang="es-ES"/>
        </a:p>
      </dgm:t>
    </dgm:pt>
    <dgm:pt modelId="{DFC9E46C-D46B-40AF-A59B-F2A7035EC36A}" type="sibTrans" cxnId="{5D4CF95D-8734-4AC2-B50B-765708966A19}">
      <dgm:prSet/>
      <dgm:spPr/>
      <dgm:t>
        <a:bodyPr/>
        <a:lstStyle/>
        <a:p>
          <a:endParaRPr lang="es-ES"/>
        </a:p>
      </dgm:t>
    </dgm:pt>
    <dgm:pt modelId="{466032A2-9E53-457C-8379-2C9BE7F433AB}">
      <dgm:prSet phldrT="[Texto]"/>
      <dgm:spPr/>
      <dgm:t>
        <a:bodyPr/>
        <a:lstStyle/>
        <a:p>
          <a:pPr algn="l"/>
          <a:r>
            <a:rPr lang="es-ES" dirty="0"/>
            <a:t>Si en la solicitud </a:t>
          </a:r>
          <a:r>
            <a:rPr lang="es-ES" b="1" dirty="0">
              <a:solidFill>
                <a:srgbClr val="FF0000"/>
              </a:solidFill>
            </a:rPr>
            <a:t>no</a:t>
          </a:r>
          <a:r>
            <a:rPr lang="es-ES" dirty="0">
              <a:solidFill>
                <a:srgbClr val="FF0000"/>
              </a:solidFill>
            </a:rPr>
            <a:t> </a:t>
          </a:r>
          <a:r>
            <a:rPr lang="es-ES" dirty="0"/>
            <a:t>aparecen los datos de tus estudios o pruebas:</a:t>
          </a:r>
        </a:p>
        <a:p>
          <a:pPr algn="l"/>
          <a:r>
            <a:rPr lang="es-ES" dirty="0"/>
            <a:t>-Que ya has superado</a:t>
          </a:r>
        </a:p>
        <a:p>
          <a:pPr algn="l"/>
          <a:r>
            <a:rPr lang="es-ES" dirty="0"/>
            <a:t>-Que estás matriculado</a:t>
          </a:r>
        </a:p>
      </dgm:t>
    </dgm:pt>
    <dgm:pt modelId="{CBF90FE3-F831-4212-BFD6-0CCE54060E4C}" type="parTrans" cxnId="{DE38F63F-1C9A-4E2F-B873-6C0271AA3865}">
      <dgm:prSet/>
      <dgm:spPr/>
      <dgm:t>
        <a:bodyPr/>
        <a:lstStyle/>
        <a:p>
          <a:endParaRPr lang="es-ES"/>
        </a:p>
      </dgm:t>
    </dgm:pt>
    <dgm:pt modelId="{234EAB71-A3A1-4B91-98CE-2B6A3A49CE7A}" type="sibTrans" cxnId="{DE38F63F-1C9A-4E2F-B873-6C0271AA3865}">
      <dgm:prSet/>
      <dgm:spPr/>
      <dgm:t>
        <a:bodyPr/>
        <a:lstStyle/>
        <a:p>
          <a:endParaRPr lang="es-ES"/>
        </a:p>
      </dgm:t>
    </dgm:pt>
    <dgm:pt modelId="{53C94096-DFED-425D-8D01-B6FCB1130E74}" type="pres">
      <dgm:prSet presAssocID="{1A57E580-81B4-4CDC-AB68-0F358782C1C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C70B58D-7157-452B-BA89-F5A3F2C03521}" type="pres">
      <dgm:prSet presAssocID="{F8035F2B-BEC7-448F-989A-FDEA4B95A173}" presName="linNode" presStyleCnt="0"/>
      <dgm:spPr/>
    </dgm:pt>
    <dgm:pt modelId="{F8C8C28F-4A4A-4B43-8035-BDA8BE37178F}" type="pres">
      <dgm:prSet presAssocID="{F8035F2B-BEC7-448F-989A-FDEA4B95A173}" presName="parentShp" presStyleLbl="node1" presStyleIdx="0" presStyleCnt="2" custScaleX="150559" custLinFactNeighborX="225" custLinFactNeighborY="-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0B9C2B-5999-4EF2-BD1B-0030F1CC98E1}" type="pres">
      <dgm:prSet presAssocID="{F8035F2B-BEC7-448F-989A-FDEA4B95A173}" presName="childShp" presStyleLbl="bgAccFollowNode1" presStyleIdx="0" presStyleCnt="2" custScaleX="51904" custScaleY="59099" custLinFactNeighborX="-664" custLinFactNeighborY="-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6877B0-D790-423B-AC64-ED5D403DEF96}" type="pres">
      <dgm:prSet presAssocID="{03F0A9C1-1684-48A5-86D4-A69543F55AC0}" presName="spacing" presStyleCnt="0"/>
      <dgm:spPr/>
    </dgm:pt>
    <dgm:pt modelId="{2C268E1B-6626-4831-8D89-028203D6F7E9}" type="pres">
      <dgm:prSet presAssocID="{466032A2-9E53-457C-8379-2C9BE7F433AB}" presName="linNode" presStyleCnt="0"/>
      <dgm:spPr/>
    </dgm:pt>
    <dgm:pt modelId="{EF62F2C7-477F-4B3A-9797-6CBA32F7BE04}" type="pres">
      <dgm:prSet presAssocID="{466032A2-9E53-457C-8379-2C9BE7F433AB}" presName="parentShp" presStyleLbl="node1" presStyleIdx="1" presStyleCnt="2" custScaleX="153663" custLinFactNeighborX="1345" custLinFactNeighborY="-26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80DBFC-BD96-4A0D-AE85-920E2DE7AC46}" type="pres">
      <dgm:prSet presAssocID="{466032A2-9E53-457C-8379-2C9BE7F433AB}" presName="childShp" presStyleLbl="bgAccFollowNode1" presStyleIdx="1" presStyleCnt="2" custScaleX="50590" custScaleY="61268" custLinFactNeighborX="102" custLinFactNeighborY="-2965">
        <dgm:presLayoutVars>
          <dgm:bulletEnabled val="1"/>
        </dgm:presLayoutVars>
      </dgm:prSet>
      <dgm:spPr/>
    </dgm:pt>
  </dgm:ptLst>
  <dgm:cxnLst>
    <dgm:cxn modelId="{849FD2CF-71B7-4B63-8050-74235D5DAAAA}" srcId="{1A57E580-81B4-4CDC-AB68-0F358782C1CE}" destId="{F8035F2B-BEC7-448F-989A-FDEA4B95A173}" srcOrd="0" destOrd="0" parTransId="{7834ECF8-2A6D-4FDC-B03A-92974E205D62}" sibTransId="{03F0A9C1-1684-48A5-86D4-A69543F55AC0}"/>
    <dgm:cxn modelId="{8BA19A00-7387-49F8-8F58-213F15FF1AF6}" type="presOf" srcId="{1A57E580-81B4-4CDC-AB68-0F358782C1CE}" destId="{53C94096-DFED-425D-8D01-B6FCB1130E74}" srcOrd="0" destOrd="0" presId="urn:microsoft.com/office/officeart/2005/8/layout/vList6"/>
    <dgm:cxn modelId="{DE38F63F-1C9A-4E2F-B873-6C0271AA3865}" srcId="{1A57E580-81B4-4CDC-AB68-0F358782C1CE}" destId="{466032A2-9E53-457C-8379-2C9BE7F433AB}" srcOrd="1" destOrd="0" parTransId="{CBF90FE3-F831-4212-BFD6-0CCE54060E4C}" sibTransId="{234EAB71-A3A1-4B91-98CE-2B6A3A49CE7A}"/>
    <dgm:cxn modelId="{FBC8B1D1-A7AE-47E9-ADC0-640E3DD2D62D}" type="presOf" srcId="{E7E7D3DB-E1F8-454B-8755-7F736729C227}" destId="{E80B9C2B-5999-4EF2-BD1B-0030F1CC98E1}" srcOrd="0" destOrd="0" presId="urn:microsoft.com/office/officeart/2005/8/layout/vList6"/>
    <dgm:cxn modelId="{FE13FFC1-6BFC-41E2-A052-5B38B8EC58F2}" type="presOf" srcId="{F8035F2B-BEC7-448F-989A-FDEA4B95A173}" destId="{F8C8C28F-4A4A-4B43-8035-BDA8BE37178F}" srcOrd="0" destOrd="0" presId="urn:microsoft.com/office/officeart/2005/8/layout/vList6"/>
    <dgm:cxn modelId="{35690EDD-8AB2-4C97-976B-483431F7C595}" type="presOf" srcId="{466032A2-9E53-457C-8379-2C9BE7F433AB}" destId="{EF62F2C7-477F-4B3A-9797-6CBA32F7BE04}" srcOrd="0" destOrd="0" presId="urn:microsoft.com/office/officeart/2005/8/layout/vList6"/>
    <dgm:cxn modelId="{5D4CF95D-8734-4AC2-B50B-765708966A19}" srcId="{F8035F2B-BEC7-448F-989A-FDEA4B95A173}" destId="{E7E7D3DB-E1F8-454B-8755-7F736729C227}" srcOrd="0" destOrd="0" parTransId="{DC6047CE-0D37-45D3-8AEC-4637F0845417}" sibTransId="{DFC9E46C-D46B-40AF-A59B-F2A7035EC36A}"/>
    <dgm:cxn modelId="{B813B34E-173F-46AA-B2E6-0E808111A99C}" type="presParOf" srcId="{53C94096-DFED-425D-8D01-B6FCB1130E74}" destId="{5C70B58D-7157-452B-BA89-F5A3F2C03521}" srcOrd="0" destOrd="0" presId="urn:microsoft.com/office/officeart/2005/8/layout/vList6"/>
    <dgm:cxn modelId="{23893E57-207D-490B-A341-FDEF9E2EF685}" type="presParOf" srcId="{5C70B58D-7157-452B-BA89-F5A3F2C03521}" destId="{F8C8C28F-4A4A-4B43-8035-BDA8BE37178F}" srcOrd="0" destOrd="0" presId="urn:microsoft.com/office/officeart/2005/8/layout/vList6"/>
    <dgm:cxn modelId="{25657B65-924E-4FB6-B65D-4857750517BF}" type="presParOf" srcId="{5C70B58D-7157-452B-BA89-F5A3F2C03521}" destId="{E80B9C2B-5999-4EF2-BD1B-0030F1CC98E1}" srcOrd="1" destOrd="0" presId="urn:microsoft.com/office/officeart/2005/8/layout/vList6"/>
    <dgm:cxn modelId="{97307E2D-5FBE-4061-AD76-86B4A2C28395}" type="presParOf" srcId="{53C94096-DFED-425D-8D01-B6FCB1130E74}" destId="{E36877B0-D790-423B-AC64-ED5D403DEF96}" srcOrd="1" destOrd="0" presId="urn:microsoft.com/office/officeart/2005/8/layout/vList6"/>
    <dgm:cxn modelId="{FC84CA10-39D8-4690-8419-FE4E28716D48}" type="presParOf" srcId="{53C94096-DFED-425D-8D01-B6FCB1130E74}" destId="{2C268E1B-6626-4831-8D89-028203D6F7E9}" srcOrd="2" destOrd="0" presId="urn:microsoft.com/office/officeart/2005/8/layout/vList6"/>
    <dgm:cxn modelId="{93D12AA9-4FEB-4FF0-93CC-F064172317C1}" type="presParOf" srcId="{2C268E1B-6626-4831-8D89-028203D6F7E9}" destId="{EF62F2C7-477F-4B3A-9797-6CBA32F7BE04}" srcOrd="0" destOrd="0" presId="urn:microsoft.com/office/officeart/2005/8/layout/vList6"/>
    <dgm:cxn modelId="{6FB56658-F317-4AAB-855A-904E701D0852}" type="presParOf" srcId="{2C268E1B-6626-4831-8D89-028203D6F7E9}" destId="{8880DBFC-BD96-4A0D-AE85-920E2DE7AC4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B9C2B-5999-4EF2-BD1B-0030F1CC98E1}">
      <dsp:nvSpPr>
        <dsp:cNvPr id="0" name=""/>
        <dsp:cNvSpPr/>
      </dsp:nvSpPr>
      <dsp:spPr>
        <a:xfrm>
          <a:off x="4691312" y="386727"/>
          <a:ext cx="2273025" cy="11176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5400" kern="1200" dirty="0"/>
        </a:p>
      </dsp:txBody>
      <dsp:txXfrm>
        <a:off x="4691312" y="526428"/>
        <a:ext cx="1853922" cy="838205"/>
      </dsp:txXfrm>
    </dsp:sp>
    <dsp:sp modelId="{F8C8C28F-4A4A-4B43-8035-BDA8BE37178F}">
      <dsp:nvSpPr>
        <dsp:cNvPr id="0" name=""/>
        <dsp:cNvSpPr/>
      </dsp:nvSpPr>
      <dsp:spPr>
        <a:xfrm>
          <a:off x="324943" y="0"/>
          <a:ext cx="4395607" cy="18910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Si en la solicitud aparecen los datos de los estudios o pruebas: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-Que ya has superado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-Que estás matriculado</a:t>
          </a:r>
        </a:p>
      </dsp:txBody>
      <dsp:txXfrm>
        <a:off x="417258" y="92315"/>
        <a:ext cx="4210977" cy="1706447"/>
      </dsp:txXfrm>
    </dsp:sp>
    <dsp:sp modelId="{8880DBFC-BD96-4A0D-AE85-920E2DE7AC46}">
      <dsp:nvSpPr>
        <dsp:cNvPr id="0" name=""/>
        <dsp:cNvSpPr/>
      </dsp:nvSpPr>
      <dsp:spPr>
        <a:xfrm>
          <a:off x="4787758" y="2390825"/>
          <a:ext cx="2215481" cy="11586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62F2C7-477F-4B3A-9797-6CBA32F7BE04}">
      <dsp:nvSpPr>
        <dsp:cNvPr id="0" name=""/>
        <dsp:cNvSpPr/>
      </dsp:nvSpPr>
      <dsp:spPr>
        <a:xfrm>
          <a:off x="357452" y="2075696"/>
          <a:ext cx="4486230" cy="18910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Si en la solicitud </a:t>
          </a:r>
          <a:r>
            <a:rPr lang="es-ES" sz="1800" b="1" kern="1200" dirty="0">
              <a:solidFill>
                <a:srgbClr val="FF0000"/>
              </a:solidFill>
            </a:rPr>
            <a:t>no</a:t>
          </a:r>
          <a:r>
            <a:rPr lang="es-ES" sz="1800" kern="1200" dirty="0">
              <a:solidFill>
                <a:srgbClr val="FF0000"/>
              </a:solidFill>
            </a:rPr>
            <a:t> </a:t>
          </a:r>
          <a:r>
            <a:rPr lang="es-ES" sz="1800" kern="1200" dirty="0"/>
            <a:t>aparecen los datos de tus estudios o pruebas: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-Que ya has superado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-Que estás matriculado</a:t>
          </a:r>
        </a:p>
      </dsp:txBody>
      <dsp:txXfrm>
        <a:off x="449767" y="2168011"/>
        <a:ext cx="4301600" cy="1706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BEFB-2910-4F56-8DD4-E481088AE51B}" type="datetimeFigureOut">
              <a:rPr lang="es-ES" smtClean="0"/>
              <a:t>15/06/2022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741BB-523C-4CA4-91CF-27B020AA75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092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LKJASÑLDKFJLAÑSKDJFLASKDJFLASKDJFLASKDJF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741BB-523C-4CA4-91CF-27B020AA75B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675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741BB-523C-4CA4-91CF-27B020AA75B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4013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741BB-523C-4CA4-91CF-27B020AA75B0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625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3528-90AB-48F8-8C93-77091C872A04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31" y="167636"/>
            <a:ext cx="1894647" cy="133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53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8CAD-CCD7-4039-BC75-32712AD2D891}" type="datetime1">
              <a:rPr lang="es-ES" smtClean="0"/>
              <a:t>15/06/2022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92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9279-D139-4958-A237-345AD18CAD17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61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4050-FBCF-4A7C-B106-35E736A2DB97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7154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AFBB-1F19-4BB7-95E4-1651193C4DA8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301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6F50-1DDE-4849-B547-44A611A5B027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3453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7567-514F-4E43-8287-9C7E5E6A4C47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630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D0B0-D4FA-416E-AFC5-9BC24467809F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484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7B99-C091-4195-9FAA-38FD9C429FA8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297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defRPr b="1"/>
            </a:lvl1pPr>
            <a:lvl2pPr marL="742950" indent="-285750">
              <a:buFont typeface="Wingdings" panose="05000000000000000000" pitchFamily="2" charset="2"/>
              <a:buChar char="Ø"/>
              <a:defRPr b="1"/>
            </a:lvl2pPr>
            <a:lvl3pPr marL="1200150" indent="-285750">
              <a:buFont typeface="Wingdings" panose="05000000000000000000" pitchFamily="2" charset="2"/>
              <a:buChar char="§"/>
              <a:defRPr b="1"/>
            </a:lvl3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B162-F624-4182-BBC7-8490DD211CAF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C3935E9F-5835-41BA-971D-98E1483F043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836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632-B007-4CA1-924C-1CE5E3594061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76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F3A5-2A02-441C-B88A-A4C1B86EBCC4}" type="datetime1">
              <a:rPr lang="es-ES" smtClean="0"/>
              <a:t>15/06/2022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43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287D-66BD-48E3-92AD-E5E0461C5C99}" type="datetime1">
              <a:rPr lang="es-ES" smtClean="0"/>
              <a:t>15/06/2022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166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A15E-4144-470E-BEC9-F98F18F58B2E}" type="datetime1">
              <a:rPr lang="es-ES" smtClean="0"/>
              <a:t>15/06/2022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77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360-5C7D-45CD-8C92-07C9074E024B}" type="datetime1">
              <a:rPr lang="es-ES" smtClean="0"/>
              <a:t>15/06/2022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7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BECE-24B5-41B7-94B9-82B3148523F3}" type="datetime1">
              <a:rPr lang="es-ES" smtClean="0"/>
              <a:t>15/06/2022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98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319FA-8210-470E-9880-DB0090194AB6}" type="datetime1">
              <a:rPr lang="es-ES" smtClean="0"/>
              <a:t>15/06/2022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31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5E0B25-F1B6-4BBC-908B-26D4D4B65B84}" type="datetime1">
              <a:rPr lang="es-ES" smtClean="0"/>
              <a:t>15/06/2022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s-E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935E9F-5835-41BA-971D-98E1483F04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221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.jccm.es/es/admision/admision-formacion-profesional/admision-ciclos-formativos-regimen-presencia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.jccm.es/es/fpclm/estudios-formacion-profesional/estudios-ofertados" TargetMode="External"/><Relationship Id="rId2" Type="http://schemas.openxmlformats.org/officeDocument/2006/relationships/hyperlink" Target="https://papas.jccm.es/papas/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apas.jccm.es/papas/" TargetMode="External"/><Relationship Id="rId2" Type="http://schemas.openxmlformats.org/officeDocument/2006/relationships/hyperlink" Target="http://www.educa.jccm.es/" TargetMode="Externa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rgbClr val="0070C0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8469" y="1877867"/>
            <a:ext cx="8530487" cy="4084393"/>
          </a:xfrm>
        </p:spPr>
        <p:txBody>
          <a:bodyPr>
            <a:normAutofit fontScale="90000"/>
          </a:bodyPr>
          <a:lstStyle/>
          <a:p>
            <a:r>
              <a:rPr lang="es-ES" sz="6000" b="1" dirty="0"/>
              <a:t/>
            </a:r>
            <a:br>
              <a:rPr lang="es-ES" sz="6000" b="1" dirty="0"/>
            </a:br>
            <a:r>
              <a:rPr lang="es-ES" sz="6000" b="1" dirty="0"/>
              <a:t/>
            </a:r>
            <a:br>
              <a:rPr lang="es-ES" sz="6000" b="1" dirty="0"/>
            </a:br>
            <a:r>
              <a:rPr lang="es-ES" sz="6000" b="1" dirty="0"/>
              <a:t/>
            </a:r>
            <a:br>
              <a:rPr lang="es-ES" sz="6000" b="1" dirty="0"/>
            </a:br>
            <a:r>
              <a:rPr lang="es-ES" sz="6000" b="1" dirty="0"/>
              <a:t/>
            </a:r>
            <a:br>
              <a:rPr lang="es-ES" sz="6000" b="1" dirty="0"/>
            </a:br>
            <a:r>
              <a:rPr lang="es-ES" sz="6000" b="1" dirty="0"/>
              <a:t/>
            </a:r>
            <a:br>
              <a:rPr lang="es-ES" sz="6000" b="1" dirty="0"/>
            </a:br>
            <a:r>
              <a:rPr lang="es-ES" sz="6000" b="1" dirty="0"/>
              <a:t>ADMISIÓN FORMACIÓN PROFESIONAL 2022/2023</a:t>
            </a:r>
            <a:r>
              <a:rPr lang="es-ES" b="1" dirty="0"/>
              <a:t/>
            </a:r>
            <a:br>
              <a:rPr lang="es-ES" b="1" dirty="0"/>
            </a:br>
            <a:r>
              <a:rPr lang="es-ES" sz="2700" b="1" dirty="0"/>
              <a:t/>
            </a:r>
            <a:br>
              <a:rPr lang="es-ES" sz="2700" b="1" dirty="0"/>
            </a:br>
            <a:r>
              <a:rPr lang="es-ES" sz="2200" b="1" dirty="0"/>
              <a:t>ciclos formativos de grado medio</a:t>
            </a:r>
            <a:br>
              <a:rPr lang="es-ES" sz="2200" b="1" dirty="0"/>
            </a:br>
            <a:r>
              <a:rPr lang="es-ES" sz="2200" b="1" dirty="0"/>
              <a:t> y grado superior</a:t>
            </a:r>
            <a:br>
              <a:rPr lang="es-ES" sz="2200" b="1" dirty="0"/>
            </a:br>
            <a:r>
              <a:rPr lang="es-ES" sz="2200" b="1" dirty="0"/>
              <a:t/>
            </a:r>
            <a:br>
              <a:rPr lang="es-ES" sz="2200" b="1" dirty="0"/>
            </a:br>
            <a:r>
              <a:rPr lang="es-ES" sz="3600" b="1" dirty="0">
                <a:solidFill>
                  <a:schemeClr val="bg2">
                    <a:lumMod val="75000"/>
                  </a:schemeClr>
                </a:solidFill>
              </a:rPr>
              <a:t>modalidad PRESENCIAL</a:t>
            </a:r>
            <a:r>
              <a:rPr lang="es-ES" sz="4400" b="1" dirty="0"/>
              <a:t/>
            </a:r>
            <a:br>
              <a:rPr lang="es-ES" sz="4400" b="1" dirty="0"/>
            </a:b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69192" y="5791200"/>
            <a:ext cx="6400800" cy="789992"/>
          </a:xfrm>
        </p:spPr>
        <p:txBody>
          <a:bodyPr>
            <a:normAutofit/>
          </a:bodyPr>
          <a:lstStyle/>
          <a:p>
            <a:r>
              <a:rPr lang="es-ES" sz="3200" b="1" dirty="0"/>
              <a:t>INFORMACIÓN GENERAL</a:t>
            </a:r>
          </a:p>
          <a:p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156022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8248" y="1261807"/>
            <a:ext cx="9970443" cy="37198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6000" b="1" dirty="0"/>
              <a:t>BAREMACIÓN Y ADJUDICACIÓN definitiva</a:t>
            </a:r>
            <a:br>
              <a:rPr lang="es-ES" sz="6000" b="1" dirty="0"/>
            </a:br>
            <a:endParaRPr lang="es-ES" sz="4000" b="1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>
          <a:xfrm>
            <a:off x="684212" y="1633794"/>
            <a:ext cx="9767478" cy="5150464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21 DE JULIO DE 2022</a:t>
            </a:r>
            <a:endParaRPr lang="es-ES" sz="2400" u="sng" dirty="0"/>
          </a:p>
          <a:p>
            <a:pPr>
              <a:lnSpc>
                <a:spcPct val="150000"/>
              </a:lnSpc>
            </a:pPr>
            <a:r>
              <a:rPr lang="es-ES" sz="2400" b="1" u="sng" dirty="0">
                <a:solidFill>
                  <a:schemeClr val="accent1"/>
                </a:solidFill>
              </a:rPr>
              <a:t>Debes comprobar que todos los datos son correctos.</a:t>
            </a:r>
            <a:r>
              <a:rPr lang="es-ES" sz="2400" b="1" dirty="0">
                <a:solidFill>
                  <a:schemeClr val="accent1"/>
                </a:solidFill>
              </a:rPr>
              <a:t> Si no fuera así podrás presentar un recurso de alzada ante la persona titular de la Delegación Provincial de Educación, Cultura y Deportes correspondiente.</a:t>
            </a:r>
            <a:endParaRPr lang="es-ES" sz="2400" dirty="0">
              <a:solidFill>
                <a:schemeClr val="accent1"/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10</a:t>
            </a:fld>
            <a:endParaRPr lang="es-ES" sz="12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478" y="126457"/>
            <a:ext cx="1129543" cy="119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66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196646"/>
            <a:ext cx="9414387" cy="1179870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MATRÍCULA</a:t>
            </a:r>
            <a:endParaRPr lang="es-ES" sz="54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1445" y="1853378"/>
            <a:ext cx="10028903" cy="3908324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s-ES" sz="4500" dirty="0"/>
              <a:t>Si has obtenido un puesto escolar en la adjudicación definitiva deberás formalizar tu matrícula de forma telemática a través de la secretaría virtual de la plataforma educativa </a:t>
            </a:r>
            <a:r>
              <a:rPr lang="es-ES" sz="4500" dirty="0" err="1"/>
              <a:t>EducamosCLM</a:t>
            </a:r>
            <a:endParaRPr lang="es-ES" sz="4500" dirty="0"/>
          </a:p>
          <a:p>
            <a:pPr algn="ctr"/>
            <a:r>
              <a:rPr lang="es-ES" sz="4500" b="1" dirty="0"/>
              <a:t>¿CUANDO TENGO QUE FORMALIZAR LA MATRÍCULA?</a:t>
            </a:r>
          </a:p>
          <a:p>
            <a:pPr algn="ctr"/>
            <a:endParaRPr lang="es-ES" sz="2400" b="1" dirty="0"/>
          </a:p>
          <a:p>
            <a:pPr lvl="1" algn="ctr"/>
            <a:r>
              <a:rPr lang="es-ES" sz="5100" b="1" dirty="0">
                <a:solidFill>
                  <a:schemeClr val="tx1"/>
                </a:solidFill>
              </a:rPr>
              <a:t>DEL 22 DE JULIO AL 25 DE AGOSTO DE 2022*</a:t>
            </a:r>
          </a:p>
          <a:p>
            <a:pPr lvl="1" algn="ctr"/>
            <a:r>
              <a:rPr lang="es-ES" sz="2400" b="1" dirty="0">
                <a:solidFill>
                  <a:schemeClr val="tx1"/>
                </a:solidFill>
              </a:rPr>
              <a:t> </a:t>
            </a:r>
          </a:p>
          <a:p>
            <a:pPr lvl="1" algn="just"/>
            <a:r>
              <a:rPr lang="es-ES" sz="2600" b="1" dirty="0">
                <a:solidFill>
                  <a:schemeClr val="bg2">
                    <a:lumMod val="75000"/>
                  </a:schemeClr>
                </a:solidFill>
              </a:rPr>
              <a:t>*No obstante, dispondrás hasta el </a:t>
            </a:r>
            <a:r>
              <a:rPr lang="es-ES" sz="2600" b="1" dirty="0">
                <a:solidFill>
                  <a:schemeClr val="tx1"/>
                </a:solidFill>
              </a:rPr>
              <a:t>15 de septiembre de 2022</a:t>
            </a:r>
            <a:r>
              <a:rPr lang="es-ES" sz="2600" b="1" dirty="0">
                <a:solidFill>
                  <a:schemeClr val="bg2">
                    <a:lumMod val="75000"/>
                  </a:schemeClr>
                </a:solidFill>
              </a:rPr>
              <a:t>, para hacer entrega de la documentación requerida por el Centro y del justificante de pago del seguro escolar, en su caso, teniendo en cuenta que los </a:t>
            </a:r>
            <a:r>
              <a:rPr lang="es-ES" sz="2600" b="1" dirty="0">
                <a:solidFill>
                  <a:schemeClr val="bg1"/>
                </a:solidFill>
              </a:rPr>
              <a:t>centros</a:t>
            </a:r>
            <a:r>
              <a:rPr lang="es-ES" sz="2600" b="1" dirty="0">
                <a:solidFill>
                  <a:schemeClr val="bg2">
                    <a:lumMod val="75000"/>
                  </a:schemeClr>
                </a:solidFill>
              </a:rPr>
              <a:t> educativos permanecerán </a:t>
            </a:r>
            <a:r>
              <a:rPr lang="es-ES" sz="2600" b="1" dirty="0">
                <a:solidFill>
                  <a:schemeClr val="bg1"/>
                </a:solidFill>
              </a:rPr>
              <a:t>cerrados durante el mes de agosto</a:t>
            </a:r>
            <a:r>
              <a:rPr lang="es-ES" sz="2600" b="1" dirty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pPr lvl="1" algn="just"/>
            <a:endParaRPr lang="es-ES" b="1" dirty="0">
              <a:solidFill>
                <a:schemeClr val="bg2">
                  <a:lumMod val="75000"/>
                </a:schemeClr>
              </a:solidFill>
            </a:endParaRPr>
          </a:p>
          <a:p>
            <a:pPr lvl="1" algn="just"/>
            <a:r>
              <a:rPr lang="es-ES" sz="3200" b="1" u="sng" dirty="0">
                <a:solidFill>
                  <a:schemeClr val="bg2">
                    <a:lumMod val="75000"/>
                  </a:schemeClr>
                </a:solidFill>
              </a:rPr>
              <a:t>Aquellos solicitantes que hayan obtenido una plaza en la adjudicación definitiva y no formalicen la matrícula en los plazos indicados, perderán el derecho a la plaza asignada y serán </a:t>
            </a:r>
            <a:r>
              <a:rPr lang="es-ES" sz="3200" b="1" u="sng" dirty="0">
                <a:solidFill>
                  <a:schemeClr val="tx1"/>
                </a:solidFill>
              </a:rPr>
              <a:t>excluidos </a:t>
            </a:r>
            <a:r>
              <a:rPr lang="es-ES" sz="3200" b="1" u="sng" dirty="0">
                <a:solidFill>
                  <a:schemeClr val="bg2">
                    <a:lumMod val="75000"/>
                  </a:schemeClr>
                </a:solidFill>
              </a:rPr>
              <a:t>del proceso de admisión ordinario.</a:t>
            </a:r>
            <a:endParaRPr lang="es-ES" sz="3200" b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s-ES" sz="2400" b="1" dirty="0"/>
          </a:p>
          <a:p>
            <a:pPr algn="ctr"/>
            <a:endParaRPr lang="es-ES" sz="2400" b="1" dirty="0"/>
          </a:p>
          <a:p>
            <a:pPr algn="ctr"/>
            <a:endParaRPr lang="es-ES" sz="24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11</a:t>
            </a:fld>
            <a:endParaRPr lang="es-ES" sz="1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187" y="196646"/>
            <a:ext cx="1129543" cy="119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2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53311" y="1335742"/>
            <a:ext cx="10181011" cy="3890682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Las personas solicitantes a las que les haya sido adjudicada una vacante en un ciclo formativo en el proceso de admisión y hubieran efectuado su </a:t>
            </a:r>
            <a:r>
              <a:rPr lang="es-ES" u="sng" dirty="0"/>
              <a:t>matrícula en bachillerato, o en un ciclo formativo de distinto grado o enseñanza</a:t>
            </a:r>
            <a:r>
              <a:rPr lang="es-ES" dirty="0"/>
              <a:t>, podrán formalizar la matrícula en el nuevo ciclo formativo adjudicado, siempre que previamente realicen el trámite de renuncia a la matrícula de alguna de las siguientes formas:</a:t>
            </a:r>
          </a:p>
          <a:p>
            <a:pPr lvl="1" algn="just"/>
            <a:r>
              <a:rPr lang="es-ES" dirty="0"/>
              <a:t>- De forma telemática a través de la secretaría virtual de la plataforma educativa </a:t>
            </a:r>
            <a:r>
              <a:rPr lang="es-ES" dirty="0" err="1"/>
              <a:t>EducamosCLM</a:t>
            </a:r>
            <a:r>
              <a:rPr lang="es-ES" dirty="0"/>
              <a:t>, siempre y cuando se trate de anulación de matrículas de Ciclos Formativos adjudicados en esta convocatoria.</a:t>
            </a:r>
          </a:p>
          <a:p>
            <a:pPr lvl="1" algn="just"/>
            <a:r>
              <a:rPr lang="es-ES" dirty="0"/>
              <a:t>- Contactando con el centro educativo donde tuviera efectuada su matrícula, siempre y cuando se trate anulaciones de matrículas no contempladas en el punto anterior.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6041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35974"/>
            <a:ext cx="10058400" cy="1101213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b="1" dirty="0"/>
              <a:t>ADJUDICACIÓN DE VACANTES RESULTANTES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1160206"/>
            <a:ext cx="10347582" cy="4834194"/>
          </a:xfrm>
          <a:noFill/>
        </p:spPr>
        <p:txBody>
          <a:bodyPr>
            <a:normAutofit/>
          </a:bodyPr>
          <a:lstStyle/>
          <a:p>
            <a:r>
              <a:rPr lang="es-ES" sz="2400" dirty="0"/>
              <a:t>Las vacantes que resultan de aquellos alumnos que finalmente no se matriculan serán </a:t>
            </a:r>
            <a:r>
              <a:rPr lang="es-ES" sz="2400" dirty="0" err="1"/>
              <a:t>readjudicadas</a:t>
            </a:r>
            <a:r>
              <a:rPr lang="es-ES" sz="2400" dirty="0"/>
              <a:t> a </a:t>
            </a:r>
            <a:r>
              <a:rPr lang="es-ES" sz="2400" b="1" u="sng" dirty="0"/>
              <a:t>los alumnos que estén en lista de espera y no tengan ninguna adjudicación</a:t>
            </a:r>
            <a:r>
              <a:rPr lang="es-ES" sz="2400" b="1" dirty="0"/>
              <a:t> o a </a:t>
            </a:r>
            <a:r>
              <a:rPr lang="es-ES" sz="2400" b="1" u="sng" dirty="0"/>
              <a:t>los alumnos</a:t>
            </a:r>
            <a:r>
              <a:rPr lang="es-ES" sz="2400" b="1" u="sng" dirty="0">
                <a:solidFill>
                  <a:schemeClr val="bg1"/>
                </a:solidFill>
              </a:rPr>
              <a:t> </a:t>
            </a:r>
            <a:r>
              <a:rPr lang="es-ES" sz="2400" b="1" u="sng" dirty="0"/>
              <a:t>que, habiendo sido adjudicados, puedan mejorar dicha adjudicación</a:t>
            </a:r>
            <a:r>
              <a:rPr lang="es-ES" sz="2400" b="1" dirty="0"/>
              <a:t>. </a:t>
            </a:r>
          </a:p>
          <a:p>
            <a:pPr algn="ctr"/>
            <a:r>
              <a:rPr lang="es-ES" sz="2400" b="1" dirty="0"/>
              <a:t>Estas adjudicaciones se publicarán los días</a:t>
            </a:r>
          </a:p>
          <a:p>
            <a:pPr algn="ctr"/>
            <a:r>
              <a:rPr lang="es-ES" sz="2400" b="1" dirty="0"/>
              <a:t> </a:t>
            </a:r>
            <a:r>
              <a:rPr lang="es-ES" sz="2400" b="1" dirty="0">
                <a:solidFill>
                  <a:schemeClr val="tx1"/>
                </a:solidFill>
              </a:rPr>
              <a:t>1  y 8 de septiembre de 2022.</a:t>
            </a:r>
          </a:p>
          <a:p>
            <a:pPr lvl="2"/>
            <a:endParaRPr lang="es-ES" sz="2000" b="1" dirty="0"/>
          </a:p>
          <a:p>
            <a:pPr lvl="2"/>
            <a:endParaRPr lang="es-ES" sz="20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13</a:t>
            </a:fld>
            <a:endParaRPr lang="es-ES" sz="1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848" y="138203"/>
            <a:ext cx="1129543" cy="119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18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50" y="4952846"/>
            <a:ext cx="1297581" cy="1295554"/>
          </a:xfrm>
          <a:prstGeom prst="rect">
            <a:avLst/>
          </a:prstGeom>
          <a:effectLst>
            <a:glow rad="114300">
              <a:schemeClr val="tx1">
                <a:alpha val="40000"/>
              </a:schemeClr>
            </a:glow>
            <a:softEdge rad="0"/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85135"/>
            <a:ext cx="10058400" cy="102255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b="1" dirty="0"/>
              <a:t>ADJUDICACIÓN DE VACANTES RESULTANTES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757084"/>
            <a:ext cx="10200098" cy="6100916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endParaRPr lang="es-ES" sz="2400" b="1" u="sng" dirty="0"/>
          </a:p>
          <a:p>
            <a:pPr algn="just">
              <a:spcBef>
                <a:spcPts val="0"/>
              </a:spcBef>
            </a:pPr>
            <a:r>
              <a:rPr lang="es-ES" sz="2400" b="1" u="sng" dirty="0"/>
              <a:t>Si obtuvieras vacante</a:t>
            </a:r>
            <a:r>
              <a:rPr lang="es-ES" sz="2400" b="1" dirty="0"/>
              <a:t> en alguna de estas adjudicaciones, deberás formalizar la </a:t>
            </a:r>
            <a:r>
              <a:rPr lang="es-ES" sz="2400" b="1" u="sng" dirty="0"/>
              <a:t>matrícula</a:t>
            </a:r>
            <a:r>
              <a:rPr lang="es-ES" sz="2400" b="1" dirty="0"/>
              <a:t> de forma telemática a través de la plataforma educativa </a:t>
            </a:r>
            <a:r>
              <a:rPr lang="es-ES" sz="2400" b="1" dirty="0" err="1"/>
              <a:t>EducamosCLM</a:t>
            </a:r>
            <a:r>
              <a:rPr lang="es-ES" sz="2400" b="1" dirty="0"/>
              <a:t> </a:t>
            </a:r>
            <a:r>
              <a:rPr lang="es-ES" sz="2400" b="1" u="sng" dirty="0"/>
              <a:t>en los siguientes plazos:</a:t>
            </a:r>
          </a:p>
          <a:p>
            <a:pPr>
              <a:spcBef>
                <a:spcPts val="0"/>
              </a:spcBef>
            </a:pPr>
            <a:endParaRPr lang="es-ES" sz="2400" b="1" u="sng" dirty="0"/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Adjudicación del 1 de septiembre: </a:t>
            </a:r>
            <a:r>
              <a:rPr lang="es-ES" b="1" u="sng" dirty="0">
                <a:solidFill>
                  <a:schemeClr val="tx1"/>
                </a:solidFill>
              </a:rPr>
              <a:t>del 2 al 5 de septiembre de 2022</a:t>
            </a:r>
            <a:r>
              <a:rPr lang="es-ES" b="1" dirty="0">
                <a:solidFill>
                  <a:schemeClr val="tx1"/>
                </a:solidFill>
              </a:rPr>
              <a:t>.</a:t>
            </a:r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Adjudicación del 8 de septiembre: </a:t>
            </a:r>
            <a:r>
              <a:rPr lang="es-ES" b="1" u="sng" dirty="0">
                <a:solidFill>
                  <a:schemeClr val="tx1"/>
                </a:solidFill>
              </a:rPr>
              <a:t>del 9 al 12 de septiembre de 2022</a:t>
            </a:r>
            <a:r>
              <a:rPr lang="es-ES" b="1" dirty="0">
                <a:solidFill>
                  <a:schemeClr val="tx1"/>
                </a:solidFill>
              </a:rPr>
              <a:t>.</a:t>
            </a:r>
          </a:p>
          <a:p>
            <a:endParaRPr lang="es-ES" b="1" dirty="0">
              <a:solidFill>
                <a:schemeClr val="tx1"/>
              </a:solidFill>
            </a:endParaRPr>
          </a:p>
          <a:p>
            <a:endParaRPr lang="es-ES" sz="2400" b="1" u="sng" dirty="0"/>
          </a:p>
          <a:p>
            <a:pPr lvl="2"/>
            <a:r>
              <a:rPr lang="es-ES" sz="2000" b="1" u="sng" dirty="0"/>
              <a:t>Los alumnos que no formalicen su matrícula, perderán el derecho a la plaza asignada y serán excluidos del proceso de admisión.</a:t>
            </a:r>
            <a:endParaRPr lang="es-ES" sz="2000" b="1" dirty="0"/>
          </a:p>
          <a:p>
            <a:endParaRPr lang="es-ES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14</a:t>
            </a:fld>
            <a:endParaRPr lang="es-ES" sz="1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848" y="138203"/>
            <a:ext cx="1129543" cy="119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72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click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55640"/>
            <a:ext cx="10058400" cy="1120876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b="1" dirty="0"/>
              <a:t>ADJUDICACIÓN DE VACANTES RESULTANTES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1" y="1140542"/>
            <a:ext cx="10308253" cy="4853858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s-ES" sz="2200" b="1" u="sng" dirty="0"/>
          </a:p>
          <a:p>
            <a:pPr algn="just"/>
            <a:r>
              <a:rPr lang="es-ES" sz="2200" b="1" u="sng" dirty="0"/>
              <a:t>Si ya te hubieras matriculado en un Ciclo Formativo, adjudicado previamente en esta convocatoria, y resultaras de nuevo adjudicado/a en otro ciclo formativo más prioritario de acuerdo a tu solicitud</a:t>
            </a:r>
            <a:r>
              <a:rPr lang="es-ES" sz="2200" b="1" dirty="0"/>
              <a:t>, podrás optar por:</a:t>
            </a:r>
          </a:p>
          <a:p>
            <a:pPr algn="just"/>
            <a:endParaRPr lang="es-ES" sz="2200" b="1" dirty="0"/>
          </a:p>
          <a:p>
            <a:pPr marL="457200" indent="-457200" algn="just">
              <a:buFont typeface="+mj-lt"/>
              <a:buAutoNum type="arabicPeriod"/>
            </a:pPr>
            <a:r>
              <a:rPr lang="es-ES" sz="2200" b="1" u="sng" dirty="0"/>
              <a:t>Mantener la matrícula actual</a:t>
            </a:r>
            <a:r>
              <a:rPr lang="es-ES" sz="2200" b="1" dirty="0"/>
              <a:t> y renunciar al nuevo Ciclo Formativo adjudicado, </a:t>
            </a:r>
            <a:r>
              <a:rPr lang="es-ES" sz="2200" b="1" u="sng" dirty="0"/>
              <a:t>en cuyo caso ya no participarás en posteriores adjudicaciones de vacantes resultantes</a:t>
            </a:r>
            <a:r>
              <a:rPr lang="es-ES" sz="2200" b="1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200" b="1" u="sng" dirty="0"/>
              <a:t>Matricularte</a:t>
            </a:r>
            <a:r>
              <a:rPr lang="es-ES" sz="2200" b="1" dirty="0"/>
              <a:t> en el nuevo Ciclo Formativo adjudicado, </a:t>
            </a:r>
            <a:r>
              <a:rPr lang="es-ES" sz="2200" b="1" u="sng" dirty="0"/>
              <a:t>previa anulación </a:t>
            </a:r>
            <a:r>
              <a:rPr lang="es-ES" sz="2200" b="1" dirty="0"/>
              <a:t>de la matricula anterior. Tanto la anulación de la matrícula anterior como la formalización de la nueva matrícula se debe realizar a través de la secretaría virtual de la plataforma educativa </a:t>
            </a:r>
            <a:r>
              <a:rPr lang="es-ES" sz="2200" b="1" dirty="0" err="1"/>
              <a:t>EducamosCLM</a:t>
            </a:r>
            <a:r>
              <a:rPr lang="es-ES" sz="2200" b="1" dirty="0"/>
              <a:t> en los plazos anteriormente especificados.</a:t>
            </a:r>
          </a:p>
          <a:p>
            <a:pPr algn="just"/>
            <a:r>
              <a:rPr lang="es-ES" sz="2200" b="1" dirty="0"/>
              <a:t>                                                                           </a:t>
            </a:r>
          </a:p>
          <a:p>
            <a:pPr algn="just"/>
            <a:r>
              <a:rPr lang="es-ES" sz="2200" b="1" dirty="0"/>
              <a:t>		</a:t>
            </a:r>
            <a:endParaRPr lang="es-ES" sz="22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15</a:t>
            </a:fld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44201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99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4213" y="1022555"/>
            <a:ext cx="10058400" cy="367706"/>
          </a:xfrm>
        </p:spPr>
        <p:txBody>
          <a:bodyPr>
            <a:noAutofit/>
          </a:bodyPr>
          <a:lstStyle/>
          <a:p>
            <a:pPr algn="ctr"/>
            <a:r>
              <a:rPr lang="es-ES" sz="5400" b="1" dirty="0"/>
              <a:t>OBSERVACIONES AL PROCESO DE ADMISIÓN</a:t>
            </a:r>
          </a:p>
        </p:txBody>
      </p:sp>
      <p:sp>
        <p:nvSpPr>
          <p:cNvPr id="2" name="Marcador de contenido 1"/>
          <p:cNvSpPr>
            <a:spLocks noGrp="1"/>
          </p:cNvSpPr>
          <p:nvPr>
            <p:ph type="body" idx="1"/>
          </p:nvPr>
        </p:nvSpPr>
        <p:spPr>
          <a:xfrm>
            <a:off x="684213" y="1923209"/>
            <a:ext cx="9831388" cy="3923071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"/>
            </a:pPr>
            <a:r>
              <a:rPr lang="es-ES" b="1" dirty="0"/>
              <a:t>En el caso de que necesites </a:t>
            </a:r>
            <a:r>
              <a:rPr lang="es-ES" b="1" u="sng" dirty="0"/>
              <a:t>ayuda</a:t>
            </a:r>
            <a:r>
              <a:rPr lang="es-ES" b="1" dirty="0"/>
              <a:t> para realizar cualquier trámite de este proceso puedes dirigirte a los </a:t>
            </a:r>
            <a:r>
              <a:rPr lang="es-ES" b="1" u="sng" dirty="0"/>
              <a:t>centros educativos o a las Delegaciones  Provinciales.</a:t>
            </a:r>
          </a:p>
          <a:p>
            <a:pPr marL="342900" indent="-342900" algn="just">
              <a:buFont typeface="Wingdings" panose="05000000000000000000" pitchFamily="2" charset="2"/>
              <a:buChar char=""/>
            </a:pPr>
            <a:r>
              <a:rPr lang="es-ES" b="1" dirty="0"/>
              <a:t>Para obtener </a:t>
            </a:r>
            <a:r>
              <a:rPr lang="es-ES" b="1" u="sng" dirty="0"/>
              <a:t>más información</a:t>
            </a:r>
            <a:r>
              <a:rPr lang="es-ES" b="1" dirty="0"/>
              <a:t> sobre el proceso de admisión y su normativa de aplicación puedes consultar el siguiente enlace:</a:t>
            </a:r>
          </a:p>
          <a:p>
            <a:pPr lvl="1" algn="just"/>
            <a:r>
              <a:rPr lang="es-ES" sz="1600" b="1" dirty="0">
                <a:solidFill>
                  <a:srgbClr val="FF0000"/>
                </a:solidFill>
                <a:hlinkClick r:id="rId3"/>
              </a:rPr>
              <a:t>http://www.educa.jccm.es/es/admision/admision-formacion-profesional/admision-ciclos-formativos-regimen-presencial</a:t>
            </a:r>
            <a:endParaRPr lang="es-ES" sz="1600" b="1" dirty="0">
              <a:solidFill>
                <a:srgbClr val="FF0000"/>
              </a:solidFill>
            </a:endParaRPr>
          </a:p>
          <a:p>
            <a:pPr algn="just"/>
            <a:endParaRPr lang="es-ES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1200" dirty="0"/>
              <a:t>24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803436" y="169620"/>
            <a:ext cx="1878355" cy="1855158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  <a:softEdge rad="114300"/>
          </a:effectLst>
        </p:spPr>
      </p:pic>
    </p:spTree>
    <p:extLst>
      <p:ext uri="{BB962C8B-B14F-4D97-AF65-F5344CB8AC3E}">
        <p14:creationId xmlns:p14="http://schemas.microsoft.com/office/powerpoint/2010/main" val="156883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4882" y="639096"/>
            <a:ext cx="10058400" cy="1268362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/>
              <a:t>Estudios o pruebas para poder acceder a Ciclos Formativos de Grado Medio y Grado Superior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type="body" idx="1"/>
          </p:nvPr>
        </p:nvSpPr>
        <p:spPr>
          <a:xfrm>
            <a:off x="1114151" y="2133600"/>
            <a:ext cx="8535988" cy="4114799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s-ES" b="1" dirty="0">
                <a:solidFill>
                  <a:schemeClr val="bg2">
                    <a:lumMod val="75000"/>
                  </a:schemeClr>
                </a:solidFill>
              </a:rPr>
              <a:t>Para Grado Medio: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dirty="0"/>
              <a:t>Graduado de Educación Secundaria Obligatoria.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dirty="0"/>
              <a:t>Titulado en Formación Profesional Básica.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dirty="0"/>
              <a:t>Prueba de acceso a Ciclos Formativos de Grado Medio.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dirty="0"/>
              <a:t>Otras vías establecidas en la Orden de Admisión de 2017.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s-ES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s-ES" b="1" dirty="0">
                <a:solidFill>
                  <a:schemeClr val="bg2">
                    <a:lumMod val="75000"/>
                  </a:schemeClr>
                </a:solidFill>
              </a:rPr>
              <a:t>Para Grado Superior: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dirty="0"/>
              <a:t>Título de Bachiller.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dirty="0"/>
              <a:t>Título de Técnico de Formación Profesional de Grado Medio.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dirty="0"/>
              <a:t>Prueba de acceso a Ciclos Formativos de Grado Superior.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dirty="0"/>
              <a:t>Otras vías establecidas en la Orden de Admisión de 2017.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2</a:t>
            </a:fld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04642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1" y="1238865"/>
            <a:ext cx="9812727" cy="1887793"/>
          </a:xfrm>
        </p:spPr>
        <p:txBody>
          <a:bodyPr>
            <a:normAutofit/>
          </a:bodyPr>
          <a:lstStyle/>
          <a:p>
            <a:pPr algn="just"/>
            <a:r>
              <a:rPr lang="es-ES" b="1" dirty="0"/>
              <a:t>Cuando no existan plazas suficientes en el Ciclo Formativo y Centro solicitado, y dado que existen diferentes vías de acceso a los ciclos formativos de grado medio y de grado superior, se establecen las siguientes reservas de plazas: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1200" dirty="0"/>
              <a:t>3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84213" y="93306"/>
            <a:ext cx="10058400" cy="1411029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Reserva de plazas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1170472" y="2743641"/>
            <a:ext cx="8179572" cy="3217851"/>
            <a:chOff x="762868" y="2743641"/>
            <a:chExt cx="8179572" cy="3217851"/>
          </a:xfrm>
        </p:grpSpPr>
        <p:graphicFrame>
          <p:nvGraphicFramePr>
            <p:cNvPr id="9" name="Gráfico 8"/>
            <p:cNvGraphicFramePr/>
            <p:nvPr>
              <p:extLst>
                <p:ext uri="{D42A27DB-BD31-4B8C-83A1-F6EECF244321}">
                  <p14:modId xmlns:p14="http://schemas.microsoft.com/office/powerpoint/2010/main" val="1713857865"/>
                </p:ext>
              </p:extLst>
            </p:nvPr>
          </p:nvGraphicFramePr>
          <p:xfrm>
            <a:off x="762868" y="2743641"/>
            <a:ext cx="3696495" cy="32178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0" name="Gráfico 9"/>
            <p:cNvGraphicFramePr/>
            <p:nvPr>
              <p:extLst>
                <p:ext uri="{D42A27DB-BD31-4B8C-83A1-F6EECF244321}">
                  <p14:modId xmlns:p14="http://schemas.microsoft.com/office/powerpoint/2010/main" val="471437499"/>
                </p:ext>
              </p:extLst>
            </p:nvPr>
          </p:nvGraphicFramePr>
          <p:xfrm>
            <a:off x="5403261" y="2743641"/>
            <a:ext cx="3539179" cy="32178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43767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56506" y="1307690"/>
            <a:ext cx="9678988" cy="4486620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¿CUANDO TENGO QUE REALIZAR LA SOLICITUD?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>
                <a:solidFill>
                  <a:schemeClr val="tx1"/>
                </a:solidFill>
              </a:rPr>
              <a:t>DEL 9 DE JUNIO AL 1 DE JULIO DE 2022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4</a:t>
            </a:fld>
            <a:endParaRPr lang="es-ES" sz="12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84213" y="206477"/>
            <a:ext cx="10058400" cy="1277090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solicitudes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2394" y="245530"/>
            <a:ext cx="1129543" cy="119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77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93059" y="1259634"/>
            <a:ext cx="9527458" cy="4005094"/>
          </a:xfrm>
        </p:spPr>
        <p:txBody>
          <a:bodyPr>
            <a:normAutofit/>
          </a:bodyPr>
          <a:lstStyle/>
          <a:p>
            <a:pPr algn="ctr">
              <a:lnSpc>
                <a:spcPct val="220000"/>
              </a:lnSpc>
            </a:pPr>
            <a:r>
              <a:rPr lang="es-ES" sz="2600" b="1" dirty="0"/>
              <a:t>¿QUIÉN DEBE PRESENTAR LA SOLICITUD?</a:t>
            </a:r>
          </a:p>
          <a:p>
            <a:pPr algn="just"/>
            <a:r>
              <a:rPr lang="es-ES" b="1" dirty="0"/>
              <a:t>Aquellas personas que en el curso 2022/2023 deseen cursar un Ciclo Formativo de grado medio o grado superior y que se encuentren en alguna de las siguientes situaciones: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b="1" dirty="0">
                <a:solidFill>
                  <a:schemeClr val="accent1"/>
                </a:solidFill>
              </a:rPr>
              <a:t>Que en el momento de hacer la solicitud cumplan con el requisito de acceso al ciclo formativo.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b="1" dirty="0">
                <a:solidFill>
                  <a:schemeClr val="accent1"/>
                </a:solidFill>
              </a:rPr>
              <a:t>Que en el momento de hacer la solicitud no cumplan con el requisito de acceso y estén en proceso de conseguirlo en las convocatorias establecidas par el curso 2021/2022.</a:t>
            </a:r>
            <a:endParaRPr lang="es-ES" dirty="0">
              <a:solidFill>
                <a:schemeClr val="accent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6" y="5019803"/>
            <a:ext cx="1585341" cy="1787268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1"/>
            <a:ext cx="10058400" cy="1642188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solicitudes</a:t>
            </a:r>
            <a:endParaRPr lang="es-ES" sz="5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5</a:t>
            </a:fld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74424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684213" y="186814"/>
            <a:ext cx="10058400" cy="1189702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solicitudes</a:t>
            </a:r>
            <a:endParaRPr lang="es-ES" sz="5400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684213" y="1229032"/>
            <a:ext cx="10436369" cy="472842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sz="2400" b="1" dirty="0"/>
              <a:t>¿CÓMO DEBO REALIZAR LA SOLICITUD?</a:t>
            </a:r>
          </a:p>
          <a:p>
            <a:pPr algn="ctr"/>
            <a:r>
              <a:rPr lang="es-ES" sz="2400" dirty="0"/>
              <a:t>A través de la secretaría virtual de la plataforma educativa </a:t>
            </a:r>
            <a:r>
              <a:rPr lang="es-ES" sz="2400" dirty="0" err="1"/>
              <a:t>EducamosCLM</a:t>
            </a:r>
            <a:r>
              <a:rPr lang="es-ES" sz="2400" dirty="0"/>
              <a:t> (</a:t>
            </a:r>
            <a:r>
              <a:rPr lang="es-ES" sz="2400" dirty="0">
                <a:hlinkClick r:id="rId2"/>
              </a:rPr>
              <a:t>https://educamosclm.castillalamancha.es/)</a:t>
            </a:r>
            <a:endParaRPr lang="es-ES" sz="2400" b="1" dirty="0"/>
          </a:p>
          <a:p>
            <a:r>
              <a:rPr lang="es-ES" sz="2400" dirty="0"/>
              <a:t>Puedes solicitar un máximo de 6 ciclos por orden de preferencia teniendo en cuenta: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ES" sz="2200" dirty="0"/>
              <a:t>La oferta de ciclos formativos en Castilla-La Mancha. Puedes consultarla en el siguiente enlace: </a:t>
            </a:r>
          </a:p>
          <a:p>
            <a:pPr lvl="2"/>
            <a:r>
              <a:rPr lang="es-ES" b="1" dirty="0">
                <a:solidFill>
                  <a:schemeClr val="bg2">
                    <a:lumMod val="50000"/>
                  </a:schemeClr>
                </a:solidFill>
                <a:hlinkClick r:id="rId3"/>
              </a:rPr>
              <a:t>http://www.educa.jccm.es/es/fpclm/estudios-formacion-profesional/estudios-ofertados</a:t>
            </a:r>
            <a:endParaRPr lang="es-ES" b="1" dirty="0">
              <a:solidFill>
                <a:schemeClr val="bg2">
                  <a:lumMod val="50000"/>
                </a:schemeClr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ES" sz="2200" dirty="0"/>
              <a:t>Tus preferencias personales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ES" sz="2200" dirty="0"/>
              <a:t>La nota media de tu expediente académico. Puedes consultar las notas de cortes del curso pasado en el siguiente enlace: </a:t>
            </a:r>
          </a:p>
          <a:p>
            <a:pPr lvl="1"/>
            <a:r>
              <a:rPr lang="es-ES" sz="1500" b="1" dirty="0">
                <a:solidFill>
                  <a:schemeClr val="bg1"/>
                </a:solidFill>
              </a:rPr>
              <a:t>	https://www.educa.jccm.es/es/admision/admision-formacion-profesional/notas-corte-admision-ciclos-	formativos-f-p-modalidad-presen </a:t>
            </a:r>
          </a:p>
          <a:p>
            <a:pPr lvl="1"/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pPr/>
              <a:t>6</a:t>
            </a:fld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420292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35975"/>
            <a:ext cx="10058400" cy="1120878"/>
          </a:xfrm>
        </p:spPr>
        <p:txBody>
          <a:bodyPr/>
          <a:lstStyle/>
          <a:p>
            <a:pPr algn="ctr"/>
            <a:r>
              <a:rPr lang="es-ES" sz="5400" b="1"/>
              <a:t>DOCUMENTACIÓN</a:t>
            </a:r>
            <a:endParaRPr lang="es-ES" sz="54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6184" y="4803058"/>
            <a:ext cx="8535988" cy="2054942"/>
          </a:xfrm>
        </p:spPr>
        <p:txBody>
          <a:bodyPr>
            <a:normAutofit fontScale="92500" lnSpcReduction="20000"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>
                <a:solidFill>
                  <a:schemeClr val="bg1"/>
                </a:solidFill>
              </a:rPr>
              <a:t>*</a:t>
            </a:r>
            <a:r>
              <a:rPr lang="es-ES" b="1" dirty="0">
                <a:solidFill>
                  <a:schemeClr val="bg1"/>
                </a:solidFill>
              </a:rPr>
              <a:t>Dicha solicitud se debe realizar en el momento en el que se disponga de la documentación que acredite el requisito de acceso, siempre dentro de los plazos de solicitud establecidos.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7</a:t>
            </a:fld>
            <a:endParaRPr lang="es-ES" sz="12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544966881"/>
              </p:ext>
            </p:extLst>
          </p:nvPr>
        </p:nvGraphicFramePr>
        <p:xfrm>
          <a:off x="721199" y="1356852"/>
          <a:ext cx="7298813" cy="397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upo 9"/>
          <p:cNvGrpSpPr/>
          <p:nvPr/>
        </p:nvGrpSpPr>
        <p:grpSpPr>
          <a:xfrm>
            <a:off x="7816645" y="1356851"/>
            <a:ext cx="3067687" cy="1891077"/>
            <a:chOff x="-233375" y="484"/>
            <a:chExt cx="3067687" cy="189107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Rectángulo redondeado 10"/>
            <p:cNvSpPr/>
            <p:nvPr/>
          </p:nvSpPr>
          <p:spPr>
            <a:xfrm>
              <a:off x="-233375" y="484"/>
              <a:ext cx="3067687" cy="1891077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ángulo 11"/>
            <p:cNvSpPr/>
            <p:nvPr/>
          </p:nvSpPr>
          <p:spPr>
            <a:xfrm>
              <a:off x="92315" y="92799"/>
              <a:ext cx="2659547" cy="170644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/>
                <a:t>No debes aportar nada a la solicitud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7816645" y="3340241"/>
            <a:ext cx="3067687" cy="1891077"/>
            <a:chOff x="-145075" y="2080669"/>
            <a:chExt cx="3071388" cy="189107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Rectángulo redondeado 13"/>
            <p:cNvSpPr/>
            <p:nvPr/>
          </p:nvSpPr>
          <p:spPr>
            <a:xfrm>
              <a:off x="-145075" y="2080669"/>
              <a:ext cx="3071388" cy="1891077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ángulo 14"/>
            <p:cNvSpPr/>
            <p:nvPr/>
          </p:nvSpPr>
          <p:spPr>
            <a:xfrm>
              <a:off x="99102" y="2172984"/>
              <a:ext cx="2734895" cy="170644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43815" rIns="87630" bIns="4381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300" kern="1200" dirty="0"/>
                <a:t>Debes indicarlo y aportar la documentación junto a la solicitud*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816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560438"/>
            <a:ext cx="10058400" cy="1179872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b="1" dirty="0"/>
              <a:t>PUBLICACIÓN DEL BAREMO Y ADJUDICACIÓN</a:t>
            </a:r>
            <a:endParaRPr lang="es-ES" sz="54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1" y="1740311"/>
            <a:ext cx="10058402" cy="3323302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Todas las publicaciones se realizarán en el Portal de Educación (</a:t>
            </a:r>
            <a:r>
              <a:rPr lang="es-ES" sz="3200" b="1" dirty="0">
                <a:hlinkClick r:id="rId2"/>
              </a:rPr>
              <a:t>www.educa.jccm.es</a:t>
            </a:r>
            <a:r>
              <a:rPr lang="es-ES" sz="3200" b="1" dirty="0"/>
              <a:t>) a través de la plataforma educativa </a:t>
            </a:r>
            <a:r>
              <a:rPr lang="es-ES" sz="3200" b="1" dirty="0" err="1"/>
              <a:t>EducamosCLM</a:t>
            </a:r>
            <a:r>
              <a:rPr lang="es-ES" sz="3200" b="1" dirty="0"/>
              <a:t> (</a:t>
            </a:r>
            <a:r>
              <a:rPr lang="es-ES" sz="3200" b="1" dirty="0">
                <a:hlinkClick r:id="rId3"/>
              </a:rPr>
              <a:t>https://educamosclm.castillalamancha.es/)</a:t>
            </a:r>
            <a:endParaRPr lang="es-ES" sz="32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8</a:t>
            </a:fld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42853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560439"/>
            <a:ext cx="10216566" cy="1347019"/>
          </a:xfrm>
        </p:spPr>
        <p:txBody>
          <a:bodyPr>
            <a:normAutofit fontScale="90000"/>
          </a:bodyPr>
          <a:lstStyle/>
          <a:p>
            <a:pPr algn="ctr"/>
            <a:r>
              <a:rPr lang="es-ES" sz="6000" b="1" dirty="0"/>
              <a:t>BAREMACIÓN Y ADJUDICACIÓN PROVISIONAL</a:t>
            </a:r>
            <a:r>
              <a:rPr lang="es-ES" sz="5400" b="1" dirty="0"/>
              <a:t/>
            </a:r>
            <a:br>
              <a:rPr lang="es-ES" sz="5400" b="1" dirty="0"/>
            </a:br>
            <a:endParaRPr lang="es-ES" sz="5400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540774" y="1759423"/>
            <a:ext cx="10360005" cy="3559829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</a:pPr>
            <a:r>
              <a:rPr lang="es-ES" sz="3200" b="1" dirty="0">
                <a:solidFill>
                  <a:schemeClr val="tx1"/>
                </a:solidFill>
              </a:rPr>
              <a:t>13 DE JULIO DE 2022</a:t>
            </a:r>
          </a:p>
          <a:p>
            <a:pPr>
              <a:lnSpc>
                <a:spcPct val="150000"/>
              </a:lnSpc>
            </a:pPr>
            <a:r>
              <a:rPr lang="es-ES" sz="2400" b="1" u="sng" dirty="0"/>
              <a:t>Debes comprobar que todos los datos son correctos.</a:t>
            </a:r>
            <a:r>
              <a:rPr lang="es-ES" sz="2400" b="1" dirty="0"/>
              <a:t> Si no fuera así podrás realizar una reclamación a través de la secretaría virtual de la plataforma educativa </a:t>
            </a:r>
            <a:r>
              <a:rPr lang="es-ES" sz="2400" b="1" dirty="0" err="1"/>
              <a:t>EducamosCLM</a:t>
            </a:r>
            <a:r>
              <a:rPr lang="es-ES" sz="2400" b="1" dirty="0"/>
              <a:t>.</a:t>
            </a:r>
          </a:p>
          <a:p>
            <a:pPr>
              <a:lnSpc>
                <a:spcPct val="150000"/>
              </a:lnSpc>
            </a:pPr>
            <a:endParaRPr lang="es-ES" sz="2400" dirty="0"/>
          </a:p>
          <a:p>
            <a:pPr algn="ctr"/>
            <a:r>
              <a:rPr lang="es-ES" sz="2800" b="1" dirty="0">
                <a:solidFill>
                  <a:schemeClr val="tx1"/>
                </a:solidFill>
              </a:rPr>
              <a:t>PLAZO DE RECLAMACIÓN: Hasta el 15 de julio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35E9F-5835-41BA-971D-98E1483F0432}" type="slidenum">
              <a:rPr lang="es-ES" sz="1200" smtClean="0"/>
              <a:t>9</a:t>
            </a:fld>
            <a:endParaRPr lang="es-ES" sz="12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007" y="274063"/>
            <a:ext cx="1129543" cy="119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10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4247</TotalTime>
  <Words>1154</Words>
  <Application>Microsoft Office PowerPoint</Application>
  <PresentationFormat>Personalizado</PresentationFormat>
  <Paragraphs>122</Paragraphs>
  <Slides>16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Sector</vt:lpstr>
      <vt:lpstr>     ADMISIÓN FORMACIÓN PROFESIONAL 2022/2023  ciclos formativos de grado medio  y grado superior  modalidad PRESENCIAL </vt:lpstr>
      <vt:lpstr>Estudios o pruebas para poder acceder a Ciclos Formativos de Grado Medio y Grado Superior</vt:lpstr>
      <vt:lpstr>Reserva de plazas</vt:lpstr>
      <vt:lpstr>solicitudes</vt:lpstr>
      <vt:lpstr>solicitudes</vt:lpstr>
      <vt:lpstr>solicitudes</vt:lpstr>
      <vt:lpstr>DOCUMENTACIÓN</vt:lpstr>
      <vt:lpstr>PUBLICACIÓN DEL BAREMO Y ADJUDICACIÓN</vt:lpstr>
      <vt:lpstr>BAREMACIÓN Y ADJUDICACIÓN PROVISIONAL </vt:lpstr>
      <vt:lpstr>BAREMACIÓN Y ADJUDICACIÓN definitiva </vt:lpstr>
      <vt:lpstr>MATRÍCULA</vt:lpstr>
      <vt:lpstr>Presentación de PowerPoint</vt:lpstr>
      <vt:lpstr>ADJUDICACIÓN DE VACANTES RESULTANTES</vt:lpstr>
      <vt:lpstr>ADJUDICACIÓN DE VACANTES RESULTANTES</vt:lpstr>
      <vt:lpstr>ADJUDICACIÓN DE VACANTES RESULTANTES</vt:lpstr>
      <vt:lpstr>OBSERVACIONES AL PROCESO DE ADMISIÓN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ADMISIÓN FORMACIÓN PROFESIONAL 2017/2018</dc:title>
  <dc:creator>eebb04 Elena Bravo Bargueno tfno:9252 47440</dc:creator>
  <cp:lastModifiedBy>Julia</cp:lastModifiedBy>
  <cp:revision>121</cp:revision>
  <dcterms:created xsi:type="dcterms:W3CDTF">2017-04-25T08:05:39Z</dcterms:created>
  <dcterms:modified xsi:type="dcterms:W3CDTF">2022-06-15T06:18:35Z</dcterms:modified>
</cp:coreProperties>
</file>